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0" r:id="rId3"/>
    <p:sldMasterId id="214748365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10287000" cx="18288000"/>
  <p:notesSz cx="7772400" cy="10058400"/>
  <p:embeddedFontLst>
    <p:embeddedFont>
      <p:font typeface="Roboto"/>
      <p:regular r:id="rId28"/>
      <p:bold r:id="rId29"/>
      <p:italic r:id="rId30"/>
      <p:boldItalic r:id="rId31"/>
    </p:embeddedFont>
    <p:embeddedFont>
      <p:font typeface="JetBrains Mono ExtraBold"/>
      <p:bold r:id="rId32"/>
      <p:boldItalic r:id="rId33"/>
    </p:embeddedFont>
    <p:embeddedFont>
      <p:font typeface="JetBrains Mono Medium"/>
      <p:regular r:id="rId34"/>
      <p:bold r:id="rId35"/>
      <p:italic r:id="rId36"/>
      <p:boldItalic r:id="rId37"/>
    </p:embeddedFont>
    <p:embeddedFont>
      <p:font typeface="Roboto Mon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italic.fntdata"/><Relationship Id="rId20" Type="http://schemas.openxmlformats.org/officeDocument/2006/relationships/slide" Target="slides/slide15.xml"/><Relationship Id="rId41" Type="http://schemas.openxmlformats.org/officeDocument/2006/relationships/font" Target="fonts/RobotoMon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33" Type="http://schemas.openxmlformats.org/officeDocument/2006/relationships/font" Target="fonts/JetBrainsMonoExtraBold-boldItalic.fntdata"/><Relationship Id="rId10" Type="http://schemas.openxmlformats.org/officeDocument/2006/relationships/slide" Target="slides/slide5.xml"/><Relationship Id="rId32" Type="http://schemas.openxmlformats.org/officeDocument/2006/relationships/font" Target="fonts/JetBrainsMonoExtraBold-bold.fntdata"/><Relationship Id="rId13" Type="http://schemas.openxmlformats.org/officeDocument/2006/relationships/slide" Target="slides/slide8.xml"/><Relationship Id="rId35" Type="http://schemas.openxmlformats.org/officeDocument/2006/relationships/font" Target="fonts/JetBrainsMonoMedium-bold.fntdata"/><Relationship Id="rId12" Type="http://schemas.openxmlformats.org/officeDocument/2006/relationships/slide" Target="slides/slide7.xml"/><Relationship Id="rId34" Type="http://schemas.openxmlformats.org/officeDocument/2006/relationships/font" Target="fonts/JetBrainsMonoMedium-regular.fntdata"/><Relationship Id="rId15" Type="http://schemas.openxmlformats.org/officeDocument/2006/relationships/slide" Target="slides/slide10.xml"/><Relationship Id="rId37" Type="http://schemas.openxmlformats.org/officeDocument/2006/relationships/font" Target="fonts/JetBrainsMonoMedium-boldItalic.fntdata"/><Relationship Id="rId14" Type="http://schemas.openxmlformats.org/officeDocument/2006/relationships/slide" Target="slides/slide9.xml"/><Relationship Id="rId36" Type="http://schemas.openxmlformats.org/officeDocument/2006/relationships/font" Target="fonts/JetBrainsMonoMedium-italic.fntdata"/><Relationship Id="rId17" Type="http://schemas.openxmlformats.org/officeDocument/2006/relationships/slide" Target="slides/slide12.xml"/><Relationship Id="rId39" Type="http://schemas.openxmlformats.org/officeDocument/2006/relationships/font" Target="fonts/RobotoMono-bold.fntdata"/><Relationship Id="rId16" Type="http://schemas.openxmlformats.org/officeDocument/2006/relationships/slide" Target="slides/slide11.xml"/><Relationship Id="rId38" Type="http://schemas.openxmlformats.org/officeDocument/2006/relationships/font" Target="fonts/RobotoMon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1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0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0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1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2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2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3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3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4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4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5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5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6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7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8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9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2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0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0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1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3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4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5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6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7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8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9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1" type="ftr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idx="11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sz="1200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1" type="ftr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" name="Google Shape;9;p1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" name="Google Shape;10;p1"/>
          <p:cNvSpPr txBox="1"/>
          <p:nvPr>
            <p:ph idx="1"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idx="10"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" name="Google Shape;17;p3"/>
          <p:cNvSpPr txBox="1"/>
          <p:nvPr>
            <p:ph idx="11"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Relationship Id="rId4" Type="http://schemas.openxmlformats.org/officeDocument/2006/relationships/hyperlink" Target="http://drive.google.com/file/d/1u_DIG1cGcGgiccL7U0jeLDWK2oaq7uCz/view" TargetMode="External"/><Relationship Id="rId5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0" y="0"/>
            <a:ext cx="18287280" cy="1028628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800" u="none" cap="none" strike="noStrike">
              <a:solidFill>
                <a:srgbClr val="000000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6600" u="none" cap="none" strike="noStrike">
              <a:solidFill>
                <a:srgbClr val="000000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800" u="none" cap="none" strike="noStrike">
                <a:solidFill>
                  <a:srgbClr val="004AAD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				</a:t>
            </a:r>
            <a:r>
              <a:rPr b="1" i="0" lang="en-US" sz="8000" u="none" cap="none" strike="noStrike">
                <a:solidFill>
                  <a:srgbClr val="004AAD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TÜRKÇE </a:t>
            </a:r>
            <a:endParaRPr b="0" i="0" sz="8000" u="none" cap="none" strike="noStrike">
              <a:solidFill>
                <a:srgbClr val="000000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004AAD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				DOĞAL DİL İŞLEME</a:t>
            </a:r>
            <a:endParaRPr b="0" i="0" sz="8000" u="none" cap="none" strike="noStrike">
              <a:solidFill>
                <a:srgbClr val="000000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rgbClr val="004AAD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				YARIŞMASI</a:t>
            </a:r>
            <a:endParaRPr b="0" i="0" sz="8000" u="none" cap="none" strike="noStrike">
              <a:solidFill>
                <a:srgbClr val="000000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</p:txBody>
      </p:sp>
      <p:sp>
        <p:nvSpPr>
          <p:cNvPr id="30" name="Google Shape;30;p5"/>
          <p:cNvSpPr/>
          <p:nvPr/>
        </p:nvSpPr>
        <p:spPr>
          <a:xfrm>
            <a:off x="6242400" y="7886880"/>
            <a:ext cx="5369040" cy="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00" u="none" cap="none" strike="noStrike">
                <a:solidFill>
                  <a:srgbClr val="004AAD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8 - 9 Ağustos 2024</a:t>
            </a:r>
            <a:endParaRPr b="0" i="0" sz="3100" u="none" cap="none" strike="noStrike">
              <a:solidFill>
                <a:srgbClr val="000000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</p:txBody>
      </p:sp>
      <p:sp>
        <p:nvSpPr>
          <p:cNvPr id="31" name="Google Shape;31;p5"/>
          <p:cNvSpPr/>
          <p:nvPr/>
        </p:nvSpPr>
        <p:spPr>
          <a:xfrm>
            <a:off x="7229880" y="7130880"/>
            <a:ext cx="3394440" cy="551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4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rgbClr val="004AAD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Phorcys</a:t>
            </a:r>
            <a:endParaRPr b="0" i="0" sz="4800" u="none" cap="none" strike="noStrike">
              <a:solidFill>
                <a:srgbClr val="000000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</p:txBody>
      </p:sp>
      <p:sp>
        <p:nvSpPr>
          <p:cNvPr id="32" name="Google Shape;32;p5"/>
          <p:cNvSpPr/>
          <p:nvPr/>
        </p:nvSpPr>
        <p:spPr>
          <a:xfrm>
            <a:off x="6052320" y="811800"/>
            <a:ext cx="5749560" cy="1101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4AAD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&lt;SERBEST KATEGORİ&gt;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/>
          <p:nvPr/>
        </p:nvSpPr>
        <p:spPr>
          <a:xfrm>
            <a:off x="0" y="0"/>
            <a:ext cx="18287640" cy="1028664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4698720" y="885960"/>
            <a:ext cx="8890560" cy="640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</p:txBody>
      </p:sp>
      <p:pic>
        <p:nvPicPr>
          <p:cNvPr id="99" name="Google Shape;9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80720" y="914400"/>
            <a:ext cx="12664080" cy="8237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/>
          <p:nvPr/>
        </p:nvSpPr>
        <p:spPr>
          <a:xfrm>
            <a:off x="0" y="0"/>
            <a:ext cx="18287640" cy="1028664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4698720" y="885960"/>
            <a:ext cx="8890560" cy="640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</p:txBody>
      </p:sp>
      <p:pic>
        <p:nvPicPr>
          <p:cNvPr id="106" name="Google Shape;10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94680" y="914400"/>
            <a:ext cx="9235800" cy="8237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/>
          <p:nvPr/>
        </p:nvSpPr>
        <p:spPr>
          <a:xfrm>
            <a:off x="0" y="0"/>
            <a:ext cx="18287640" cy="1028664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6"/>
          <p:cNvSpPr/>
          <p:nvPr/>
        </p:nvSpPr>
        <p:spPr>
          <a:xfrm>
            <a:off x="4698720" y="885960"/>
            <a:ext cx="8890560" cy="640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</p:txBody>
      </p:sp>
      <p:pic>
        <p:nvPicPr>
          <p:cNvPr id="113" name="Google Shape;11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87640" y="690840"/>
            <a:ext cx="11928600" cy="8224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/>
          <p:nvPr/>
        </p:nvSpPr>
        <p:spPr>
          <a:xfrm>
            <a:off x="0" y="0"/>
            <a:ext cx="18287640" cy="1028664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4698720" y="885960"/>
            <a:ext cx="8890560" cy="640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</p:txBody>
      </p:sp>
      <p:pic>
        <p:nvPicPr>
          <p:cNvPr id="120" name="Google Shape;12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16320" y="685800"/>
            <a:ext cx="8192880" cy="8237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/>
          <p:nvPr/>
        </p:nvSpPr>
        <p:spPr>
          <a:xfrm>
            <a:off x="0" y="0"/>
            <a:ext cx="18287640" cy="1028664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4698720" y="885960"/>
            <a:ext cx="8890560" cy="640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</p:txBody>
      </p:sp>
      <p:pic>
        <p:nvPicPr>
          <p:cNvPr id="127" name="Google Shape;12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9000" y="608760"/>
            <a:ext cx="11241000" cy="7849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/>
          <p:nvPr/>
        </p:nvSpPr>
        <p:spPr>
          <a:xfrm>
            <a:off x="0" y="0"/>
            <a:ext cx="18287640" cy="1028664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9"/>
          <p:cNvSpPr/>
          <p:nvPr/>
        </p:nvSpPr>
        <p:spPr>
          <a:xfrm>
            <a:off x="4698720" y="885960"/>
            <a:ext cx="8890560" cy="640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</p:txBody>
      </p:sp>
      <p:pic>
        <p:nvPicPr>
          <p:cNvPr id="134" name="Google Shape;13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3680" y="825840"/>
            <a:ext cx="10338120" cy="8008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/>
          <p:nvPr/>
        </p:nvSpPr>
        <p:spPr>
          <a:xfrm>
            <a:off x="0" y="0"/>
            <a:ext cx="18287640" cy="1028664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0"/>
          <p:cNvSpPr/>
          <p:nvPr/>
        </p:nvSpPr>
        <p:spPr>
          <a:xfrm>
            <a:off x="4698720" y="885960"/>
            <a:ext cx="8890560" cy="640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</p:txBody>
      </p:sp>
      <p:pic>
        <p:nvPicPr>
          <p:cNvPr id="141" name="Google Shape;14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00400" y="457560"/>
            <a:ext cx="11997360" cy="8457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0" y="0"/>
            <a:ext cx="18287640" cy="1028664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1"/>
          <p:cNvSpPr/>
          <p:nvPr/>
        </p:nvSpPr>
        <p:spPr>
          <a:xfrm>
            <a:off x="4698720" y="885960"/>
            <a:ext cx="8890560" cy="640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</p:txBody>
      </p:sp>
      <p:pic>
        <p:nvPicPr>
          <p:cNvPr id="148" name="Google Shape;14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48520" y="-360"/>
            <a:ext cx="10704960" cy="937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/>
          <p:nvPr/>
        </p:nvSpPr>
        <p:spPr>
          <a:xfrm>
            <a:off x="0" y="0"/>
            <a:ext cx="18287640" cy="1028664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2"/>
          <p:cNvSpPr/>
          <p:nvPr/>
        </p:nvSpPr>
        <p:spPr>
          <a:xfrm>
            <a:off x="4698720" y="885960"/>
            <a:ext cx="8890560" cy="640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</p:txBody>
      </p:sp>
      <p:pic>
        <p:nvPicPr>
          <p:cNvPr id="155" name="Google Shape;15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8720" y="885960"/>
            <a:ext cx="8546400" cy="7337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3"/>
          <p:cNvSpPr/>
          <p:nvPr/>
        </p:nvSpPr>
        <p:spPr>
          <a:xfrm>
            <a:off x="7581960" y="885960"/>
            <a:ext cx="3123360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 strike="noStrike">
                <a:solidFill>
                  <a:srgbClr val="004AAD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&lt;SONUÇLAR&gt;</a:t>
            </a:r>
            <a:endParaRPr b="0" sz="3600" strike="noStrike">
              <a:solidFill>
                <a:srgbClr val="000000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</p:txBody>
      </p:sp>
      <p:sp>
        <p:nvSpPr>
          <p:cNvPr id="162" name="Google Shape;162;p23"/>
          <p:cNvSpPr/>
          <p:nvPr/>
        </p:nvSpPr>
        <p:spPr>
          <a:xfrm>
            <a:off x="1787043" y="2199270"/>
            <a:ext cx="14713800" cy="61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 strike="noStrike">
                <a:solidFill>
                  <a:srgbClr val="004AAD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Proje boyunca çeşitli modellerle yüksek doğruluk değerine ulaştık hem kullanıcı hem geliştirici dostu bir kütüphane geliştirdik.</a:t>
            </a:r>
            <a:endParaRPr b="0" sz="3600" strike="noStrike">
              <a:solidFill>
                <a:srgbClr val="000000"/>
              </a:solidFill>
              <a:latin typeface="JetBrains Mono Medium"/>
              <a:ea typeface="JetBrains Mono Medium"/>
              <a:cs typeface="JetBrains Mono Medium"/>
              <a:sym typeface="JetBrains Mono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 strike="noStrike">
              <a:solidFill>
                <a:srgbClr val="000000"/>
              </a:solidFill>
              <a:latin typeface="JetBrains Mono Medium"/>
              <a:ea typeface="JetBrains Mono Medium"/>
              <a:cs typeface="JetBrains Mono Medium"/>
              <a:sym typeface="JetBrains Mono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 strike="noStrike">
                <a:solidFill>
                  <a:srgbClr val="004AAD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Sıkıştırma özelliği ile kullanımı kolay ve az boyutlu modeller geliştirdik</a:t>
            </a:r>
            <a:endParaRPr b="0" sz="3600" strike="noStrike">
              <a:solidFill>
                <a:srgbClr val="000000"/>
              </a:solidFill>
              <a:latin typeface="JetBrains Mono Medium"/>
              <a:ea typeface="JetBrains Mono Medium"/>
              <a:cs typeface="JetBrains Mono Medium"/>
              <a:sym typeface="JetBrains Mono Medium"/>
            </a:endParaRPr>
          </a:p>
          <a:p>
            <a:pPr indent="0" lvl="0" marL="0" marR="0" rtl="0" algn="l">
              <a:lnSpc>
                <a:spcPct val="5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400" strike="noStrike">
              <a:solidFill>
                <a:srgbClr val="000000"/>
              </a:solidFill>
              <a:latin typeface="JetBrains Mono Medium"/>
              <a:ea typeface="JetBrains Mono Medium"/>
              <a:cs typeface="JetBrains Mono Medium"/>
              <a:sym typeface="JetBrains Mono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 strike="noStrike">
                <a:solidFill>
                  <a:srgbClr val="004AAD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Kendi sınıflandırma modellerini üretmelerini kolaylaştırdık.</a:t>
            </a:r>
            <a:endParaRPr b="0" sz="3600" strike="noStrike">
              <a:solidFill>
                <a:srgbClr val="000000"/>
              </a:solidFill>
              <a:latin typeface="JetBrains Mono Medium"/>
              <a:ea typeface="JetBrains Mono Medium"/>
              <a:cs typeface="JetBrains Mono Medium"/>
              <a:sym typeface="JetBrains Mono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>
            <a:off x="0" y="0"/>
            <a:ext cx="18287280" cy="1028628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6"/>
          <p:cNvSpPr/>
          <p:nvPr/>
        </p:nvSpPr>
        <p:spPr>
          <a:xfrm>
            <a:off x="7373880" y="1402920"/>
            <a:ext cx="3284280" cy="12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4AAD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&lt;EKİBİMİZ&gt;     </a:t>
            </a:r>
            <a:endParaRPr b="0" i="0" sz="3600" u="none" cap="none" strike="noStrike">
              <a:solidFill>
                <a:srgbClr val="000000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</p:txBody>
      </p:sp>
      <p:sp>
        <p:nvSpPr>
          <p:cNvPr id="39" name="Google Shape;39;p6"/>
          <p:cNvSpPr/>
          <p:nvPr/>
        </p:nvSpPr>
        <p:spPr>
          <a:xfrm>
            <a:off x="4105080" y="3206520"/>
            <a:ext cx="11096280" cy="1645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4AAD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İbrahim</a:t>
            </a:r>
            <a:r>
              <a:rPr b="0" i="0" lang="en-US" sz="3600" u="none" cap="none" strike="noStrike">
                <a:solidFill>
                  <a:srgbClr val="004AAD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 </a:t>
            </a:r>
            <a:r>
              <a:rPr b="1" i="0" lang="en-US" sz="3600" u="none" cap="none" strike="noStrike">
                <a:solidFill>
                  <a:srgbClr val="004AAD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Ünlü</a:t>
            </a:r>
            <a:r>
              <a:rPr b="0" i="0" lang="en-US" sz="3600" u="none" cap="none" strike="noStrike">
                <a:solidFill>
                  <a:srgbClr val="004AAD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:</a:t>
            </a:r>
            <a:r>
              <a:rPr b="0" i="0" lang="en-US" sz="3600" u="none" cap="none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600" u="none" cap="none" strike="noStrike">
                <a:solidFill>
                  <a:srgbClr val="004AAD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Edebiyat Öğretmeni-Danışman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4AAD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Mesut</a:t>
            </a:r>
            <a:r>
              <a:rPr b="0" i="0" lang="en-US" sz="3600" u="none" cap="none" strike="noStrike">
                <a:solidFill>
                  <a:srgbClr val="004AAD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 </a:t>
            </a:r>
            <a:r>
              <a:rPr b="1" i="0" lang="en-US" sz="3600" u="none" cap="none" strike="noStrike">
                <a:solidFill>
                  <a:srgbClr val="004AAD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Aktaş</a:t>
            </a:r>
            <a:r>
              <a:rPr b="0" i="0" lang="en-US" sz="3600" u="none" cap="none" strike="noStrike">
                <a:solidFill>
                  <a:srgbClr val="004AAD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:</a:t>
            </a:r>
            <a:r>
              <a:rPr b="0" i="0" lang="en-US" sz="3600" u="none" cap="none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600" u="none" cap="none" strike="noStrike">
                <a:solidFill>
                  <a:srgbClr val="004AAD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Proje Geliştirilmesi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/>
          <p:nvPr/>
        </p:nvSpPr>
        <p:spPr>
          <a:xfrm>
            <a:off x="0" y="0"/>
            <a:ext cx="18287280" cy="1028628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4"/>
          <p:cNvSpPr/>
          <p:nvPr/>
        </p:nvSpPr>
        <p:spPr>
          <a:xfrm>
            <a:off x="6172200" y="885960"/>
            <a:ext cx="6172200" cy="640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 strike="noStrike">
                <a:solidFill>
                  <a:srgbClr val="004AAD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&lt;PROJE YOL HARİTASI&gt;</a:t>
            </a:r>
            <a:endParaRPr b="0" sz="3600" strike="noStrike">
              <a:solidFill>
                <a:srgbClr val="000000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</p:txBody>
      </p:sp>
      <p:sp>
        <p:nvSpPr>
          <p:cNvPr id="169" name="Google Shape;169;p24"/>
          <p:cNvSpPr/>
          <p:nvPr/>
        </p:nvSpPr>
        <p:spPr>
          <a:xfrm>
            <a:off x="1214280" y="2156760"/>
            <a:ext cx="15915960" cy="6583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 strike="noStrike">
                <a:solidFill>
                  <a:srgbClr val="004AAD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İleride geniş veri setleri oluşturarak kendi LLM modellerimizi oluşturmak istiyoruz</a:t>
            </a:r>
            <a:endParaRPr b="0" sz="3600" strike="noStrike">
              <a:solidFill>
                <a:srgbClr val="000000"/>
              </a:solidFill>
              <a:latin typeface="JetBrains Mono Medium"/>
              <a:ea typeface="JetBrains Mono Medium"/>
              <a:cs typeface="JetBrains Mono Medium"/>
              <a:sym typeface="JetBrains Mono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 strike="noStrike">
                <a:solidFill>
                  <a:srgbClr val="004AAD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Öğretmen LLM’ler ile geliştiricilerin LLM modellerini fine tune işlemlerini kolaylaştırmak ve doğal dile en yakın sonuçları elde etmeyi hedefliyoruz.</a:t>
            </a:r>
            <a:endParaRPr b="0" sz="3600" strike="noStrike">
              <a:solidFill>
                <a:srgbClr val="000000"/>
              </a:solidFill>
              <a:latin typeface="JetBrains Mono Medium"/>
              <a:ea typeface="JetBrains Mono Medium"/>
              <a:cs typeface="JetBrains Mono Medium"/>
              <a:sym typeface="JetBrains Mono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 strike="noStrike">
                <a:solidFill>
                  <a:srgbClr val="004AAD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Resim, Ses, Video gibi medya dosyalarını da işlemek ve Arşivcilik faaliyetleri için Osmanlı Türkçesiyle modeller oluşturmak istiyoruz.</a:t>
            </a:r>
            <a:endParaRPr b="0" sz="3600" strike="noStrike">
              <a:solidFill>
                <a:srgbClr val="000000"/>
              </a:solidFill>
              <a:latin typeface="JetBrains Mono Medium"/>
              <a:ea typeface="JetBrains Mono Medium"/>
              <a:cs typeface="JetBrains Mono Medium"/>
              <a:sym typeface="JetBrains Mono Medi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/>
          <p:nvPr/>
        </p:nvSpPr>
        <p:spPr>
          <a:xfrm>
            <a:off x="0" y="0"/>
            <a:ext cx="18287280" cy="1028628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5"/>
          <p:cNvSpPr/>
          <p:nvPr/>
        </p:nvSpPr>
        <p:spPr>
          <a:xfrm>
            <a:off x="7416360" y="885960"/>
            <a:ext cx="3454560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&lt;DEMO VİDEO&gt;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5"/>
          <p:cNvSpPr/>
          <p:nvPr/>
        </p:nvSpPr>
        <p:spPr>
          <a:xfrm>
            <a:off x="4300920" y="2156760"/>
            <a:ext cx="9857520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Projenin demo videosunun ve linkinin eklenmesi.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25" title="example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1800" y="564825"/>
            <a:ext cx="13475776" cy="742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/>
        </p:nvSpPr>
        <p:spPr>
          <a:xfrm>
            <a:off x="7672100" y="8152475"/>
            <a:ext cx="3198900" cy="5541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Roboto Mono"/>
                <a:ea typeface="Roboto Mono"/>
                <a:cs typeface="Roboto Mono"/>
                <a:sym typeface="Roboto Mono"/>
              </a:rPr>
              <a:t>phorcys.site/App</a:t>
            </a:r>
            <a:endParaRPr b="1" sz="24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/>
          <p:nvPr/>
        </p:nvSpPr>
        <p:spPr>
          <a:xfrm>
            <a:off x="0" y="0"/>
            <a:ext cx="18287280" cy="1028628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6"/>
          <p:cNvSpPr/>
          <p:nvPr/>
        </p:nvSpPr>
        <p:spPr>
          <a:xfrm>
            <a:off x="1123200" y="3636000"/>
            <a:ext cx="16040520" cy="16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9180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TEŞEKKÜRLER</a:t>
            </a:r>
            <a:endParaRPr b="0" sz="918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0" y="0"/>
            <a:ext cx="18287280" cy="1028628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7"/>
          <p:cNvSpPr/>
          <p:nvPr/>
        </p:nvSpPr>
        <p:spPr>
          <a:xfrm>
            <a:off x="6629400" y="885960"/>
            <a:ext cx="4799880" cy="640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4AAD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&lt;PROJENİN TANIMI&gt;</a:t>
            </a:r>
            <a:endParaRPr b="0" i="0" sz="3600" u="none" cap="none" strike="noStrike">
              <a:solidFill>
                <a:srgbClr val="000000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</p:txBody>
      </p:sp>
      <p:sp>
        <p:nvSpPr>
          <p:cNvPr id="46" name="Google Shape;46;p7"/>
          <p:cNvSpPr/>
          <p:nvPr/>
        </p:nvSpPr>
        <p:spPr>
          <a:xfrm>
            <a:off x="3275280" y="2599560"/>
            <a:ext cx="11736720" cy="3200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4AAD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Projemizin temel amacı herkesin kullanabilmesi için doğal dil işleme yöntemlerini kolaylaştırmaktır. Bunun için basit, anlaşılır ve kolay araçlar oluşturduk.</a:t>
            </a:r>
            <a:endParaRPr b="0" i="0" sz="3600" u="none" cap="none" strike="noStrike">
              <a:solidFill>
                <a:srgbClr val="000000"/>
              </a:solidFill>
              <a:latin typeface="JetBrains Mono Medium"/>
              <a:ea typeface="JetBrains Mono Medium"/>
              <a:cs typeface="JetBrains Mono Medium"/>
              <a:sym typeface="JetBrains Mon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0" y="0"/>
            <a:ext cx="18287280" cy="1028628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8"/>
          <p:cNvSpPr/>
          <p:nvPr/>
        </p:nvSpPr>
        <p:spPr>
          <a:xfrm>
            <a:off x="5473440" y="885960"/>
            <a:ext cx="7340400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4AAD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&lt;PROJENİN SAĞLADIĞI ÇÖZÜM&gt;</a:t>
            </a:r>
            <a:endParaRPr b="0" i="0" sz="3600" u="none" cap="none" strike="noStrike">
              <a:solidFill>
                <a:srgbClr val="000000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</p:txBody>
      </p:sp>
      <p:sp>
        <p:nvSpPr>
          <p:cNvPr id="53" name="Google Shape;53;p8"/>
          <p:cNvSpPr/>
          <p:nvPr/>
        </p:nvSpPr>
        <p:spPr>
          <a:xfrm>
            <a:off x="5473440" y="2271240"/>
            <a:ext cx="7340400" cy="2697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57379" lvl="0" marL="571680" marR="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4AAD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" name="Google Shape;5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86400" y="2159280"/>
            <a:ext cx="7855920" cy="5920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/>
          <p:nvPr/>
        </p:nvSpPr>
        <p:spPr>
          <a:xfrm>
            <a:off x="0" y="0"/>
            <a:ext cx="18287280" cy="1028628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9"/>
          <p:cNvSpPr/>
          <p:nvPr/>
        </p:nvSpPr>
        <p:spPr>
          <a:xfrm>
            <a:off x="7149600" y="885960"/>
            <a:ext cx="4465440" cy="640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4AAD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&lt;PROJE İŞ AKIŞI&gt;</a:t>
            </a:r>
            <a:endParaRPr b="0" i="0" sz="3600" u="none" cap="none" strike="noStrike">
              <a:solidFill>
                <a:srgbClr val="000000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</p:txBody>
      </p:sp>
      <p:pic>
        <p:nvPicPr>
          <p:cNvPr id="61" name="Google Shape;6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5320" y="2782080"/>
            <a:ext cx="14794920" cy="3885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/>
          <p:nvPr/>
        </p:nvSpPr>
        <p:spPr>
          <a:xfrm>
            <a:off x="0" y="0"/>
            <a:ext cx="18287280" cy="1028628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0"/>
          <p:cNvSpPr/>
          <p:nvPr/>
        </p:nvSpPr>
        <p:spPr>
          <a:xfrm>
            <a:off x="7771680" y="885960"/>
            <a:ext cx="3201120" cy="640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4AAD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&lt;VERİ SETİ&gt;</a:t>
            </a:r>
            <a:endParaRPr b="0" i="0" sz="3600" u="none" cap="none" strike="noStrike">
              <a:solidFill>
                <a:srgbClr val="000000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</p:txBody>
      </p:sp>
      <p:pic>
        <p:nvPicPr>
          <p:cNvPr id="68" name="Google Shape;6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7720" y="1859400"/>
            <a:ext cx="11766600" cy="6089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/>
          <p:nvPr/>
        </p:nvSpPr>
        <p:spPr>
          <a:xfrm>
            <a:off x="0" y="0"/>
            <a:ext cx="18287280" cy="1028628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1"/>
          <p:cNvSpPr/>
          <p:nvPr/>
        </p:nvSpPr>
        <p:spPr>
          <a:xfrm>
            <a:off x="6159240" y="885960"/>
            <a:ext cx="5968800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4AAD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&lt;YÖNTEM VE TEKNİKLER&gt;</a:t>
            </a:r>
            <a:endParaRPr b="0" i="0" sz="3600" u="none" cap="none" strike="noStrike">
              <a:solidFill>
                <a:srgbClr val="000000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</p:txBody>
      </p:sp>
      <p:pic>
        <p:nvPicPr>
          <p:cNvPr id="75" name="Google Shape;7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77560" y="2301840"/>
            <a:ext cx="14894280" cy="56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1"/>
          <p:cNvSpPr/>
          <p:nvPr/>
        </p:nvSpPr>
        <p:spPr>
          <a:xfrm>
            <a:off x="10530075" y="6870050"/>
            <a:ext cx="3855900" cy="881400"/>
          </a:xfrm>
          <a:prstGeom prst="rect">
            <a:avLst/>
          </a:prstGeom>
          <a:solidFill>
            <a:srgbClr val="E4CCFF"/>
          </a:solidFill>
          <a:ln cap="flat" cmpd="sng" w="9525">
            <a:solidFill>
              <a:srgbClr val="E4CC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1"/>
          <p:cNvSpPr txBox="1"/>
          <p:nvPr/>
        </p:nvSpPr>
        <p:spPr>
          <a:xfrm>
            <a:off x="10396125" y="7087550"/>
            <a:ext cx="4123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Ollama ile LLM modellerini entegre ettik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/>
          <p:nvPr/>
        </p:nvSpPr>
        <p:spPr>
          <a:xfrm>
            <a:off x="0" y="0"/>
            <a:ext cx="18287280" cy="1028628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2"/>
          <p:cNvSpPr/>
          <p:nvPr/>
        </p:nvSpPr>
        <p:spPr>
          <a:xfrm>
            <a:off x="4698720" y="885960"/>
            <a:ext cx="8890200" cy="640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4AAD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&lt;MODEL EĞİTİMİ VE DEĞERLENDİRME&gt;</a:t>
            </a:r>
            <a:endParaRPr b="0" i="0" sz="3600" u="none" cap="none" strike="noStrike">
              <a:solidFill>
                <a:srgbClr val="000000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</p:txBody>
      </p:sp>
      <p:sp>
        <p:nvSpPr>
          <p:cNvPr id="84" name="Google Shape;84;p12"/>
          <p:cNvSpPr/>
          <p:nvPr/>
        </p:nvSpPr>
        <p:spPr>
          <a:xfrm>
            <a:off x="1460520" y="2542680"/>
            <a:ext cx="14555520" cy="1645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57379" lvl="0" marL="57168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4AAD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5680" y="3530160"/>
            <a:ext cx="13699800" cy="2827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/>
          <p:nvPr/>
        </p:nvSpPr>
        <p:spPr>
          <a:xfrm>
            <a:off x="0" y="0"/>
            <a:ext cx="18287640" cy="1028664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3"/>
          <p:cNvSpPr/>
          <p:nvPr/>
        </p:nvSpPr>
        <p:spPr>
          <a:xfrm>
            <a:off x="4698720" y="885960"/>
            <a:ext cx="8890560" cy="640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</p:txBody>
      </p:sp>
      <p:pic>
        <p:nvPicPr>
          <p:cNvPr id="92" name="Google Shape;9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89800" y="677880"/>
            <a:ext cx="8845560" cy="8237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